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71"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549FDF-F3C7-9A47-9412-9A03C81E0254}" type="datetimeFigureOut">
              <a:rPr lang="en-US" smtClean="0"/>
              <a:t>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2962A-B211-934C-BB98-CBE57E11AE0A}" type="slidenum">
              <a:rPr lang="en-US" smtClean="0"/>
              <a:t>‹#›</a:t>
            </a:fld>
            <a:endParaRPr lang="en-US"/>
          </a:p>
        </p:txBody>
      </p:sp>
    </p:spTree>
    <p:extLst>
      <p:ext uri="{BB962C8B-B14F-4D97-AF65-F5344CB8AC3E}">
        <p14:creationId xmlns:p14="http://schemas.microsoft.com/office/powerpoint/2010/main" val="3796168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22962A-B211-934C-BB98-CBE57E11AE0A}" type="slidenum">
              <a:rPr lang="en-US" smtClean="0"/>
              <a:t>16</a:t>
            </a:fld>
            <a:endParaRPr lang="en-US"/>
          </a:p>
        </p:txBody>
      </p:sp>
    </p:spTree>
    <p:extLst>
      <p:ext uri="{BB962C8B-B14F-4D97-AF65-F5344CB8AC3E}">
        <p14:creationId xmlns:p14="http://schemas.microsoft.com/office/powerpoint/2010/main" val="2670984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7B5D-5528-03DC-07CF-67ABB56BFC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79F64B-17B1-C6FF-C552-5AA8DF7BED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79661B-B3C7-9FB7-231D-55B6AEC65C66}"/>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5" name="Footer Placeholder 4">
            <a:extLst>
              <a:ext uri="{FF2B5EF4-FFF2-40B4-BE49-F238E27FC236}">
                <a16:creationId xmlns:a16="http://schemas.microsoft.com/office/drawing/2014/main" id="{1BC0EA5E-89D4-1010-C7AB-2FF7D4917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4B6228-BEA3-DF13-8BD9-633B082C3FAB}"/>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345936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22D9-7BF4-192D-7310-ADD6AB47DB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ED5417-2A75-B1F6-729E-0BFD436338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68117-486E-E61A-F1FB-21C7A6CCEFAF}"/>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5" name="Footer Placeholder 4">
            <a:extLst>
              <a:ext uri="{FF2B5EF4-FFF2-40B4-BE49-F238E27FC236}">
                <a16:creationId xmlns:a16="http://schemas.microsoft.com/office/drawing/2014/main" id="{9B5DB857-EB21-E332-94E2-486D01641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ED165-B110-A6BE-EF60-DC4BB9ACFE8A}"/>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2921911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F4B20A-1B07-6689-8EB7-37F27A6905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B4E545-43D5-C156-76E3-08708E7113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BB30F-2085-071E-CC73-FD355B6A0448}"/>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5" name="Footer Placeholder 4">
            <a:extLst>
              <a:ext uri="{FF2B5EF4-FFF2-40B4-BE49-F238E27FC236}">
                <a16:creationId xmlns:a16="http://schemas.microsoft.com/office/drawing/2014/main" id="{2C25BEE2-4228-9C11-34FA-513688E1B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BCEC2D-7B0E-05B3-F980-61F5471AA55A}"/>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3781612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2A41C-033D-FE2B-4DD2-2F8FB0405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BEA1C7-1985-CBC4-35B1-45FABDE02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845A1-CEDD-6C1F-BD96-50F1575B7CA0}"/>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5" name="Footer Placeholder 4">
            <a:extLst>
              <a:ext uri="{FF2B5EF4-FFF2-40B4-BE49-F238E27FC236}">
                <a16:creationId xmlns:a16="http://schemas.microsoft.com/office/drawing/2014/main" id="{3043E4C8-6ACB-998C-8AFC-96C6C22C3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2CDA9-99D6-233A-3864-99A38A512161}"/>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2847271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13BA-F56B-5196-C97A-EA8F52049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4F7935-EA41-47D8-08F2-A14B9996C6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5B242-FC9E-7D71-50BD-79E0685FD4C6}"/>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5" name="Footer Placeholder 4">
            <a:extLst>
              <a:ext uri="{FF2B5EF4-FFF2-40B4-BE49-F238E27FC236}">
                <a16:creationId xmlns:a16="http://schemas.microsoft.com/office/drawing/2014/main" id="{23039799-6963-01C5-D2DB-23A95DD00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9F21A-EEA8-879A-1829-101CAC6106AF}"/>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406573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C7A3A-3307-DCDB-FA40-05CCFD729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1BA50D-891B-238A-61F8-7D622E8102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E7A545-FF70-BE2F-4E7E-2707798B43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55B1C-BBE0-284C-43A9-C68A0EA7587A}"/>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6" name="Footer Placeholder 5">
            <a:extLst>
              <a:ext uri="{FF2B5EF4-FFF2-40B4-BE49-F238E27FC236}">
                <a16:creationId xmlns:a16="http://schemas.microsoft.com/office/drawing/2014/main" id="{01D6B74D-075A-F6AD-6CF9-01535DE18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A88E0-611B-17F7-24EA-C6F13430A154}"/>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89183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DBFD-3633-E6CF-5782-22AD8F11CB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C48DBA-8127-A846-CE6A-A0E725C04A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41EC9C-F756-E689-9392-53EB2C9FA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636A52-1B12-CC8A-CA8C-B5A55037C5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21DE1B-BEA5-FFC2-11A2-BFF35E7983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E6C423-58B5-1D3F-68F3-AD1D3192D35E}"/>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8" name="Footer Placeholder 7">
            <a:extLst>
              <a:ext uri="{FF2B5EF4-FFF2-40B4-BE49-F238E27FC236}">
                <a16:creationId xmlns:a16="http://schemas.microsoft.com/office/drawing/2014/main" id="{DB9F05B3-533D-D1D6-82DF-A5DE22B45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99CE1A-EDED-346B-2D86-47D0BE02E822}"/>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791142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BE28-9083-397B-5CCF-F05CE35969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B8E33-229B-1D0C-D08F-921E7223E94E}"/>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4" name="Footer Placeholder 3">
            <a:extLst>
              <a:ext uri="{FF2B5EF4-FFF2-40B4-BE49-F238E27FC236}">
                <a16:creationId xmlns:a16="http://schemas.microsoft.com/office/drawing/2014/main" id="{0A18C3C2-9523-4E20-0C31-30CE339B4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F862B2-B429-DDDC-B877-639650738F52}"/>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204030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4E236-3BE4-94E9-0A1E-647C9199AC91}"/>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3" name="Footer Placeholder 2">
            <a:extLst>
              <a:ext uri="{FF2B5EF4-FFF2-40B4-BE49-F238E27FC236}">
                <a16:creationId xmlns:a16="http://schemas.microsoft.com/office/drawing/2014/main" id="{1C468136-D207-F9A2-EC00-E385076C37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FB179B-94F1-1F1B-A527-7E2E95F0BBBC}"/>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4283264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881F-8121-F7A5-1543-853CDDB57B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DD2B3D-2B5F-9766-F133-367CDE935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C0F07-7A4C-BD8D-21EC-A7C0D6132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68CE0-3F6C-BFD1-988E-1906836C85E8}"/>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6" name="Footer Placeholder 5">
            <a:extLst>
              <a:ext uri="{FF2B5EF4-FFF2-40B4-BE49-F238E27FC236}">
                <a16:creationId xmlns:a16="http://schemas.microsoft.com/office/drawing/2014/main" id="{A269682F-9634-4F3A-779A-8382C7D7F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6CEE19-0561-D974-84AA-2641294D81B8}"/>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130818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BF98-44C9-E39D-1687-F2CCB21F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CAB586-19D3-A165-0F08-EEB21E74D6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9D77C0-DDB1-9C41-11DE-EF716E846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06364-9187-7A09-58FA-F6FA3F94D330}"/>
              </a:ext>
            </a:extLst>
          </p:cNvPr>
          <p:cNvSpPr>
            <a:spLocks noGrp="1"/>
          </p:cNvSpPr>
          <p:nvPr>
            <p:ph type="dt" sz="half" idx="10"/>
          </p:nvPr>
        </p:nvSpPr>
        <p:spPr/>
        <p:txBody>
          <a:bodyPr/>
          <a:lstStyle/>
          <a:p>
            <a:fld id="{305436C5-E8D2-7540-BC37-9BBEBADDFF64}" type="datetimeFigureOut">
              <a:rPr lang="en-US" smtClean="0"/>
              <a:t>6/20/23</a:t>
            </a:fld>
            <a:endParaRPr lang="en-US"/>
          </a:p>
        </p:txBody>
      </p:sp>
      <p:sp>
        <p:nvSpPr>
          <p:cNvPr id="6" name="Footer Placeholder 5">
            <a:extLst>
              <a:ext uri="{FF2B5EF4-FFF2-40B4-BE49-F238E27FC236}">
                <a16:creationId xmlns:a16="http://schemas.microsoft.com/office/drawing/2014/main" id="{31B825AA-939E-7D38-C765-9A2F84A9FE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CBD6AB-A59E-2693-7C0E-D64DFBC72EE8}"/>
              </a:ext>
            </a:extLst>
          </p:cNvPr>
          <p:cNvSpPr>
            <a:spLocks noGrp="1"/>
          </p:cNvSpPr>
          <p:nvPr>
            <p:ph type="sldNum" sz="quarter" idx="12"/>
          </p:nvPr>
        </p:nvSpPr>
        <p:spPr/>
        <p:txBody>
          <a:bodyPr/>
          <a:lstStyle/>
          <a:p>
            <a:fld id="{B1257159-A62F-1D4B-83FE-2DE8A107C40D}" type="slidenum">
              <a:rPr lang="en-US" smtClean="0"/>
              <a:t>‹#›</a:t>
            </a:fld>
            <a:endParaRPr lang="en-US"/>
          </a:p>
        </p:txBody>
      </p:sp>
    </p:spTree>
    <p:extLst>
      <p:ext uri="{BB962C8B-B14F-4D97-AF65-F5344CB8AC3E}">
        <p14:creationId xmlns:p14="http://schemas.microsoft.com/office/powerpoint/2010/main" val="61229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FAEEED-DCD8-ECD7-ED7E-6029E4402C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9FC74E-98DF-FDE9-ED30-9B4DB812A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54D9F-6FDA-DA10-4C8D-4424CF3D3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436C5-E8D2-7540-BC37-9BBEBADDFF64}" type="datetimeFigureOut">
              <a:rPr lang="en-US" smtClean="0"/>
              <a:t>6/20/23</a:t>
            </a:fld>
            <a:endParaRPr lang="en-US"/>
          </a:p>
        </p:txBody>
      </p:sp>
      <p:sp>
        <p:nvSpPr>
          <p:cNvPr id="5" name="Footer Placeholder 4">
            <a:extLst>
              <a:ext uri="{FF2B5EF4-FFF2-40B4-BE49-F238E27FC236}">
                <a16:creationId xmlns:a16="http://schemas.microsoft.com/office/drawing/2014/main" id="{06237189-DB3F-9DB2-D801-1B294BBE05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F98BA0-6931-FACF-C037-8AF0BD58A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57159-A62F-1D4B-83FE-2DE8A107C40D}" type="slidenum">
              <a:rPr lang="en-US" smtClean="0"/>
              <a:t>‹#›</a:t>
            </a:fld>
            <a:endParaRPr lang="en-US"/>
          </a:p>
        </p:txBody>
      </p:sp>
    </p:spTree>
    <p:extLst>
      <p:ext uri="{BB962C8B-B14F-4D97-AF65-F5344CB8AC3E}">
        <p14:creationId xmlns:p14="http://schemas.microsoft.com/office/powerpoint/2010/main" val="468717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75752-94B4-C6AD-7FFE-C6C3CE143344}"/>
              </a:ext>
            </a:extLst>
          </p:cNvPr>
          <p:cNvSpPr>
            <a:spLocks noGrp="1"/>
          </p:cNvSpPr>
          <p:nvPr>
            <p:ph type="title"/>
          </p:nvPr>
        </p:nvSpPr>
        <p:spPr/>
        <p:txBody>
          <a:bodyPr>
            <a:normAutofit fontScale="90000"/>
          </a:bodyPr>
          <a:lstStyle/>
          <a:p>
            <a:pPr algn="ctr"/>
            <a:r>
              <a:rPr lang="en-US" dirty="0">
                <a:latin typeface="Baskerville Old Face" panose="02020602080505020303" pitchFamily="18" charset="77"/>
              </a:rPr>
              <a:t>Sherlock Holmes – Forensics Pioneer</a:t>
            </a:r>
            <a:br>
              <a:rPr lang="en-US" dirty="0">
                <a:latin typeface="Baskerville Old Face" panose="02020602080505020303" pitchFamily="18" charset="77"/>
              </a:rPr>
            </a:br>
            <a:r>
              <a:rPr lang="en-US" dirty="0">
                <a:latin typeface="Baskerville Old Face" panose="02020602080505020303" pitchFamily="18" charset="77"/>
              </a:rPr>
              <a:t>by Thomas A. Burns, Jr.</a:t>
            </a:r>
            <a:br>
              <a:rPr lang="en-US" dirty="0">
                <a:latin typeface="Baskerville Old Face" panose="02020602080505020303" pitchFamily="18" charset="77"/>
              </a:rPr>
            </a:br>
            <a:r>
              <a:rPr lang="en-US" dirty="0">
                <a:latin typeface="Baskerville Old Face" panose="02020602080505020303" pitchFamily="18" charset="77"/>
              </a:rPr>
              <a:t>Five Miles from Anywhere, 3 June, 2023</a:t>
            </a:r>
          </a:p>
        </p:txBody>
      </p:sp>
      <p:pic>
        <p:nvPicPr>
          <p:cNvPr id="7" name="Content Placeholder 6">
            <a:extLst>
              <a:ext uri="{FF2B5EF4-FFF2-40B4-BE49-F238E27FC236}">
                <a16:creationId xmlns:a16="http://schemas.microsoft.com/office/drawing/2014/main" id="{A62524CF-96F5-5335-DABB-BDD513B00E9F}"/>
              </a:ext>
            </a:extLst>
          </p:cNvPr>
          <p:cNvPicPr>
            <a:picLocks noGrp="1" noChangeAspect="1"/>
          </p:cNvPicPr>
          <p:nvPr>
            <p:ph idx="1"/>
          </p:nvPr>
        </p:nvPicPr>
        <p:blipFill>
          <a:blip r:embed="rId2"/>
          <a:stretch>
            <a:fillRect/>
          </a:stretch>
        </p:blipFill>
        <p:spPr>
          <a:xfrm>
            <a:off x="1893709" y="1912883"/>
            <a:ext cx="8427450" cy="4188188"/>
          </a:xfrm>
        </p:spPr>
      </p:pic>
    </p:spTree>
    <p:extLst>
      <p:ext uri="{BB962C8B-B14F-4D97-AF65-F5344CB8AC3E}">
        <p14:creationId xmlns:p14="http://schemas.microsoft.com/office/powerpoint/2010/main" val="4010905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454D0-F243-BB2E-2B2F-89D850282700}"/>
              </a:ext>
            </a:extLst>
          </p:cNvPr>
          <p:cNvSpPr>
            <a:spLocks noGrp="1"/>
          </p:cNvSpPr>
          <p:nvPr>
            <p:ph type="title"/>
          </p:nvPr>
        </p:nvSpPr>
        <p:spPr/>
        <p:txBody>
          <a:bodyPr/>
          <a:lstStyle/>
          <a:p>
            <a:r>
              <a:rPr lang="en-US" dirty="0">
                <a:latin typeface="Baskerville Old Face" panose="02020602080505020303" pitchFamily="18" charset="77"/>
              </a:rPr>
              <a:t>10 Steps: The </a:t>
            </a:r>
            <a:r>
              <a:rPr lang="en-US" dirty="0" err="1">
                <a:latin typeface="Baskerville Old Face" panose="02020602080505020303" pitchFamily="18" charset="77"/>
              </a:rPr>
              <a:t>Camberwell</a:t>
            </a:r>
            <a:r>
              <a:rPr lang="en-US" dirty="0">
                <a:latin typeface="Baskerville Old Face" panose="02020602080505020303" pitchFamily="18" charset="77"/>
              </a:rPr>
              <a:t> Poisoner</a:t>
            </a:r>
          </a:p>
        </p:txBody>
      </p:sp>
      <p:sp>
        <p:nvSpPr>
          <p:cNvPr id="3" name="Content Placeholder 2">
            <a:extLst>
              <a:ext uri="{FF2B5EF4-FFF2-40B4-BE49-F238E27FC236}">
                <a16:creationId xmlns:a16="http://schemas.microsoft.com/office/drawing/2014/main" id="{8544213C-15FA-2531-934A-C43FD6BE719D}"/>
              </a:ext>
            </a:extLst>
          </p:cNvPr>
          <p:cNvSpPr>
            <a:spLocks noGrp="1"/>
          </p:cNvSpPr>
          <p:nvPr>
            <p:ph sz="half" idx="1"/>
          </p:nvPr>
        </p:nvSpPr>
        <p:spPr/>
        <p:txBody>
          <a:bodyPr>
            <a:normAutofit fontScale="92500" lnSpcReduction="20000"/>
          </a:bodyPr>
          <a:lstStyle/>
          <a:p>
            <a:r>
              <a:rPr lang="en-US" dirty="0">
                <a:latin typeface="Book Antiqua" panose="02040602050305030304" pitchFamily="18" charset="0"/>
              </a:rPr>
              <a:t>First appeared in </a:t>
            </a:r>
            <a:r>
              <a:rPr lang="en-US" i="1" dirty="0">
                <a:latin typeface="Book Antiqua" panose="02040602050305030304" pitchFamily="18" charset="0"/>
              </a:rPr>
              <a:t>The Strand Magazine</a:t>
            </a:r>
            <a:r>
              <a:rPr lang="en-US" dirty="0">
                <a:latin typeface="Book Antiqua" panose="02040602050305030304" pitchFamily="18" charset="0"/>
              </a:rPr>
              <a:t> March-June 2021</a:t>
            </a:r>
          </a:p>
          <a:p>
            <a:r>
              <a:rPr lang="en-US" dirty="0">
                <a:latin typeface="Book Antiqua" panose="02040602050305030304" pitchFamily="18" charset="0"/>
              </a:rPr>
              <a:t>Holmes investigates a series of random poisonings across London</a:t>
            </a:r>
          </a:p>
          <a:p>
            <a:r>
              <a:rPr lang="en-US" dirty="0">
                <a:latin typeface="Book Antiqua" panose="02040602050305030304" pitchFamily="18" charset="0"/>
              </a:rPr>
              <a:t>Showcases his chemistry skills</a:t>
            </a:r>
          </a:p>
          <a:p>
            <a:r>
              <a:rPr lang="en-US" dirty="0">
                <a:latin typeface="Book Antiqua" panose="02040602050305030304" pitchFamily="18" charset="0"/>
              </a:rPr>
              <a:t>Holmes invents geographic profiling to track down the poisoner</a:t>
            </a:r>
          </a:p>
          <a:p>
            <a:r>
              <a:rPr lang="en-US" dirty="0">
                <a:latin typeface="Book Antiqua" panose="02040602050305030304" pitchFamily="18" charset="0"/>
              </a:rPr>
              <a:t>Also employs handwriting analysis to predict the miscreant’s personality traits</a:t>
            </a:r>
          </a:p>
        </p:txBody>
      </p:sp>
      <p:pic>
        <p:nvPicPr>
          <p:cNvPr id="6" name="Content Placeholder 5">
            <a:extLst>
              <a:ext uri="{FF2B5EF4-FFF2-40B4-BE49-F238E27FC236}">
                <a16:creationId xmlns:a16="http://schemas.microsoft.com/office/drawing/2014/main" id="{4B4FAD6B-D1F5-9E9C-1F72-5765D82BAA25}"/>
              </a:ext>
            </a:extLst>
          </p:cNvPr>
          <p:cNvPicPr>
            <a:picLocks noGrp="1" noChangeAspect="1"/>
          </p:cNvPicPr>
          <p:nvPr>
            <p:ph sz="half" idx="2"/>
          </p:nvPr>
        </p:nvPicPr>
        <p:blipFill>
          <a:blip r:embed="rId2"/>
          <a:stretch>
            <a:fillRect/>
          </a:stretch>
        </p:blipFill>
        <p:spPr>
          <a:xfrm>
            <a:off x="6102939" y="2291255"/>
            <a:ext cx="5731709" cy="3684670"/>
          </a:xfrm>
        </p:spPr>
      </p:pic>
    </p:spTree>
    <p:extLst>
      <p:ext uri="{BB962C8B-B14F-4D97-AF65-F5344CB8AC3E}">
        <p14:creationId xmlns:p14="http://schemas.microsoft.com/office/powerpoint/2010/main" val="1780302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35B63-AEC4-DDFD-65D3-35076405FC02}"/>
              </a:ext>
            </a:extLst>
          </p:cNvPr>
          <p:cNvSpPr>
            <a:spLocks noGrp="1"/>
          </p:cNvSpPr>
          <p:nvPr>
            <p:ph type="title"/>
          </p:nvPr>
        </p:nvSpPr>
        <p:spPr/>
        <p:txBody>
          <a:bodyPr/>
          <a:lstStyle/>
          <a:p>
            <a:r>
              <a:rPr lang="en-US" dirty="0">
                <a:latin typeface="Baskerville Old Face" panose="02020602080505020303" pitchFamily="18" charset="77"/>
              </a:rPr>
              <a:t>Geographic Profiling</a:t>
            </a:r>
          </a:p>
        </p:txBody>
      </p:sp>
      <p:pic>
        <p:nvPicPr>
          <p:cNvPr id="6" name="Content Placeholder 5">
            <a:extLst>
              <a:ext uri="{FF2B5EF4-FFF2-40B4-BE49-F238E27FC236}">
                <a16:creationId xmlns:a16="http://schemas.microsoft.com/office/drawing/2014/main" id="{0A45D91F-E8E3-E589-0E65-10D90A557623}"/>
              </a:ext>
            </a:extLst>
          </p:cNvPr>
          <p:cNvPicPr>
            <a:picLocks noGrp="1" noChangeAspect="1"/>
          </p:cNvPicPr>
          <p:nvPr>
            <p:ph sz="half" idx="1"/>
          </p:nvPr>
        </p:nvPicPr>
        <p:blipFill>
          <a:blip r:embed="rId2"/>
          <a:stretch>
            <a:fillRect/>
          </a:stretch>
        </p:blipFill>
        <p:spPr>
          <a:xfrm>
            <a:off x="342304" y="3205655"/>
            <a:ext cx="5677496" cy="1463453"/>
          </a:xfrm>
        </p:spPr>
      </p:pic>
      <p:sp>
        <p:nvSpPr>
          <p:cNvPr id="4" name="Content Placeholder 3">
            <a:extLst>
              <a:ext uri="{FF2B5EF4-FFF2-40B4-BE49-F238E27FC236}">
                <a16:creationId xmlns:a16="http://schemas.microsoft.com/office/drawing/2014/main" id="{01A2CC32-2346-F200-07D6-59C59D4C61A7}"/>
              </a:ext>
            </a:extLst>
          </p:cNvPr>
          <p:cNvSpPr>
            <a:spLocks noGrp="1"/>
          </p:cNvSpPr>
          <p:nvPr>
            <p:ph sz="half" idx="2"/>
          </p:nvPr>
        </p:nvSpPr>
        <p:spPr/>
        <p:txBody>
          <a:bodyPr>
            <a:normAutofit fontScale="92500" lnSpcReduction="10000"/>
          </a:bodyPr>
          <a:lstStyle/>
          <a:p>
            <a:r>
              <a:rPr lang="en-US" dirty="0">
                <a:latin typeface="Baskerville Old Face" panose="02020602080505020303" pitchFamily="18" charset="77"/>
              </a:rPr>
              <a:t>A probabilistic method to determine the location of an offender.</a:t>
            </a:r>
          </a:p>
          <a:p>
            <a:r>
              <a:rPr lang="en-US" dirty="0">
                <a:latin typeface="Baskerville Old Face" panose="02020602080505020303" pitchFamily="18" charset="77"/>
              </a:rPr>
              <a:t>Analyzes the geographic coordinates of connected crimes, allowing the production of a map showing probabilities of the most likely areas of an offender's home base.</a:t>
            </a:r>
          </a:p>
          <a:p>
            <a:r>
              <a:rPr lang="en-US" dirty="0">
                <a:latin typeface="Baskerville Old Face" panose="02020602080505020303" pitchFamily="18" charset="77"/>
              </a:rPr>
              <a:t>Detailed  1:1056 maps of London produced by the Ordinance Survey comprising 759 sheets were brought out between 1891 and 1895.</a:t>
            </a:r>
          </a:p>
          <a:p>
            <a:r>
              <a:rPr lang="en-US" dirty="0">
                <a:latin typeface="Baskerville Old Face" panose="02020602080505020303" pitchFamily="18" charset="77"/>
              </a:rPr>
              <a:t>“I had an excellent </a:t>
            </a:r>
            <a:r>
              <a:rPr lang="en-US" dirty="0" err="1">
                <a:latin typeface="Baskerville Old Face" panose="02020602080505020303" pitchFamily="18" charset="77"/>
              </a:rPr>
              <a:t>maths</a:t>
            </a:r>
            <a:r>
              <a:rPr lang="en-US" dirty="0">
                <a:latin typeface="Baskerville Old Face" panose="02020602080505020303" pitchFamily="18" charset="77"/>
              </a:rPr>
              <a:t> tutor…”</a:t>
            </a:r>
          </a:p>
          <a:p>
            <a:endParaRPr lang="en-US" dirty="0">
              <a:latin typeface="Baskerville Old Face" panose="02020602080505020303" pitchFamily="18" charset="77"/>
            </a:endParaRPr>
          </a:p>
        </p:txBody>
      </p:sp>
    </p:spTree>
    <p:extLst>
      <p:ext uri="{BB962C8B-B14F-4D97-AF65-F5344CB8AC3E}">
        <p14:creationId xmlns:p14="http://schemas.microsoft.com/office/powerpoint/2010/main" val="603298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8608-4C40-7EFC-65AE-1DFAE7608B8A}"/>
              </a:ext>
            </a:extLst>
          </p:cNvPr>
          <p:cNvSpPr>
            <a:spLocks noGrp="1"/>
          </p:cNvSpPr>
          <p:nvPr>
            <p:ph type="title"/>
          </p:nvPr>
        </p:nvSpPr>
        <p:spPr/>
        <p:txBody>
          <a:bodyPr/>
          <a:lstStyle/>
          <a:p>
            <a:r>
              <a:rPr lang="en-US" dirty="0">
                <a:latin typeface="Baskerville Old Face" panose="02020602080505020303" pitchFamily="18" charset="77"/>
              </a:rPr>
              <a:t>10 Steps: Another Case of Identity</a:t>
            </a:r>
          </a:p>
        </p:txBody>
      </p:sp>
      <p:pic>
        <p:nvPicPr>
          <p:cNvPr id="6" name="Content Placeholder 5">
            <a:extLst>
              <a:ext uri="{FF2B5EF4-FFF2-40B4-BE49-F238E27FC236}">
                <a16:creationId xmlns:a16="http://schemas.microsoft.com/office/drawing/2014/main" id="{ECEAA398-BA5E-1F40-A49D-A20A6BFA4E25}"/>
              </a:ext>
            </a:extLst>
          </p:cNvPr>
          <p:cNvPicPr>
            <a:picLocks noGrp="1" noChangeAspect="1"/>
          </p:cNvPicPr>
          <p:nvPr>
            <p:ph sz="half" idx="1"/>
          </p:nvPr>
        </p:nvPicPr>
        <p:blipFill>
          <a:blip r:embed="rId2"/>
          <a:stretch>
            <a:fillRect/>
          </a:stretch>
        </p:blipFill>
        <p:spPr>
          <a:xfrm>
            <a:off x="838200" y="2058194"/>
            <a:ext cx="5181600" cy="3886200"/>
          </a:xfrm>
        </p:spPr>
      </p:pic>
      <p:sp>
        <p:nvSpPr>
          <p:cNvPr id="4" name="Content Placeholder 3">
            <a:extLst>
              <a:ext uri="{FF2B5EF4-FFF2-40B4-BE49-F238E27FC236}">
                <a16:creationId xmlns:a16="http://schemas.microsoft.com/office/drawing/2014/main" id="{8A4377DE-5D8D-9AC0-541C-1F490C9A2D42}"/>
              </a:ext>
            </a:extLst>
          </p:cNvPr>
          <p:cNvSpPr>
            <a:spLocks noGrp="1"/>
          </p:cNvSpPr>
          <p:nvPr>
            <p:ph sz="half" idx="2"/>
          </p:nvPr>
        </p:nvSpPr>
        <p:spPr/>
        <p:txBody>
          <a:bodyPr/>
          <a:lstStyle/>
          <a:p>
            <a:r>
              <a:rPr lang="en-US" dirty="0">
                <a:latin typeface="Baskerville Old Face" panose="02020602080505020303" pitchFamily="18" charset="77"/>
              </a:rPr>
              <a:t>Another adventure that highlights Holmes as a chemist.</a:t>
            </a:r>
          </a:p>
          <a:p>
            <a:r>
              <a:rPr lang="en-US" dirty="0">
                <a:latin typeface="Baskerville Old Face" panose="02020602080505020303" pitchFamily="18" charset="77"/>
              </a:rPr>
              <a:t>According to Watson, this is Holmes’s greatest area of scientific  expertise</a:t>
            </a:r>
          </a:p>
          <a:p>
            <a:r>
              <a:rPr lang="en-US" dirty="0">
                <a:latin typeface="Baskerville Old Face" panose="02020602080505020303" pitchFamily="18" charset="77"/>
              </a:rPr>
              <a:t>“Well up in belladonna, opium and poisons generally…”</a:t>
            </a:r>
          </a:p>
          <a:p>
            <a:endParaRPr lang="en-US" dirty="0"/>
          </a:p>
        </p:txBody>
      </p:sp>
    </p:spTree>
    <p:extLst>
      <p:ext uri="{BB962C8B-B14F-4D97-AF65-F5344CB8AC3E}">
        <p14:creationId xmlns:p14="http://schemas.microsoft.com/office/powerpoint/2010/main" val="1890421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1B6B-536B-CBC0-1DD3-E4687D9C2FE4}"/>
              </a:ext>
            </a:extLst>
          </p:cNvPr>
          <p:cNvSpPr>
            <a:spLocks noGrp="1"/>
          </p:cNvSpPr>
          <p:nvPr>
            <p:ph type="title"/>
          </p:nvPr>
        </p:nvSpPr>
        <p:spPr/>
        <p:txBody>
          <a:bodyPr/>
          <a:lstStyle/>
          <a:p>
            <a:r>
              <a:rPr lang="en-US" dirty="0">
                <a:latin typeface="Baskerville Old Face" panose="02020602080505020303" pitchFamily="18" charset="77"/>
              </a:rPr>
              <a:t>10 Steps: The Horror in King Street</a:t>
            </a:r>
          </a:p>
        </p:txBody>
      </p:sp>
      <p:sp>
        <p:nvSpPr>
          <p:cNvPr id="3" name="Content Placeholder 2">
            <a:extLst>
              <a:ext uri="{FF2B5EF4-FFF2-40B4-BE49-F238E27FC236}">
                <a16:creationId xmlns:a16="http://schemas.microsoft.com/office/drawing/2014/main" id="{247543B3-8CDD-836A-27DA-4F75A8F9B480}"/>
              </a:ext>
            </a:extLst>
          </p:cNvPr>
          <p:cNvSpPr>
            <a:spLocks noGrp="1"/>
          </p:cNvSpPr>
          <p:nvPr>
            <p:ph sz="half" idx="1"/>
          </p:nvPr>
        </p:nvSpPr>
        <p:spPr/>
        <p:txBody>
          <a:bodyPr/>
          <a:lstStyle/>
          <a:p>
            <a:r>
              <a:rPr lang="en-US" dirty="0">
                <a:latin typeface="Baskerville Old Face" panose="02020602080505020303" pitchFamily="18" charset="77"/>
              </a:rPr>
              <a:t>Holmes and Watson investigate the disappearance of a costermonger.</a:t>
            </a:r>
          </a:p>
          <a:p>
            <a:r>
              <a:rPr lang="en-US" dirty="0">
                <a:latin typeface="Baskerville Old Face" panose="02020602080505020303" pitchFamily="18" charset="77"/>
              </a:rPr>
              <a:t>Holmes uses forensic composite drawing to produce a sketch of a person of interest.</a:t>
            </a:r>
          </a:p>
          <a:p>
            <a:r>
              <a:rPr lang="en-US" dirty="0">
                <a:latin typeface="Baskerville Old Face" panose="02020602080505020303" pitchFamily="18" charset="77"/>
              </a:rPr>
              <a:t>Identifies a murder weapon by wound characteristics</a:t>
            </a:r>
          </a:p>
        </p:txBody>
      </p:sp>
      <p:pic>
        <p:nvPicPr>
          <p:cNvPr id="6" name="Content Placeholder 5">
            <a:extLst>
              <a:ext uri="{FF2B5EF4-FFF2-40B4-BE49-F238E27FC236}">
                <a16:creationId xmlns:a16="http://schemas.microsoft.com/office/drawing/2014/main" id="{1D457932-4905-16F2-F177-D9588DB7F991}"/>
              </a:ext>
            </a:extLst>
          </p:cNvPr>
          <p:cNvPicPr>
            <a:picLocks noGrp="1" noChangeAspect="1"/>
          </p:cNvPicPr>
          <p:nvPr>
            <p:ph sz="half" idx="2"/>
          </p:nvPr>
        </p:nvPicPr>
        <p:blipFill>
          <a:blip r:embed="rId2"/>
          <a:stretch>
            <a:fillRect/>
          </a:stretch>
        </p:blipFill>
        <p:spPr>
          <a:xfrm>
            <a:off x="6172200" y="1928654"/>
            <a:ext cx="5181600" cy="4145280"/>
          </a:xfrm>
        </p:spPr>
      </p:pic>
    </p:spTree>
    <p:extLst>
      <p:ext uri="{BB962C8B-B14F-4D97-AF65-F5344CB8AC3E}">
        <p14:creationId xmlns:p14="http://schemas.microsoft.com/office/powerpoint/2010/main" val="1250071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837AD-0AEC-B1C9-23A9-6F2947B711CD}"/>
              </a:ext>
            </a:extLst>
          </p:cNvPr>
          <p:cNvSpPr>
            <a:spLocks noGrp="1"/>
          </p:cNvSpPr>
          <p:nvPr>
            <p:ph type="title"/>
          </p:nvPr>
        </p:nvSpPr>
        <p:spPr/>
        <p:txBody>
          <a:bodyPr/>
          <a:lstStyle/>
          <a:p>
            <a:r>
              <a:rPr lang="en-US" dirty="0">
                <a:latin typeface="Baskerville Old Face" panose="02020602080505020303" pitchFamily="18" charset="77"/>
              </a:rPr>
              <a:t>10 Steps: The Witch of </a:t>
            </a:r>
            <a:r>
              <a:rPr lang="en-US" dirty="0" err="1">
                <a:latin typeface="Baskerville Old Face" panose="02020602080505020303" pitchFamily="18" charset="77"/>
              </a:rPr>
              <a:t>Ellenby</a:t>
            </a:r>
            <a:endParaRPr lang="en-US" dirty="0">
              <a:latin typeface="Baskerville Old Face" panose="02020602080505020303" pitchFamily="18" charset="77"/>
            </a:endParaRPr>
          </a:p>
        </p:txBody>
      </p:sp>
      <p:pic>
        <p:nvPicPr>
          <p:cNvPr id="6" name="Content Placeholder 5">
            <a:extLst>
              <a:ext uri="{FF2B5EF4-FFF2-40B4-BE49-F238E27FC236}">
                <a16:creationId xmlns:a16="http://schemas.microsoft.com/office/drawing/2014/main" id="{A7F191C0-F796-A0C6-DEEA-CC136F1EB8AA}"/>
              </a:ext>
            </a:extLst>
          </p:cNvPr>
          <p:cNvPicPr>
            <a:picLocks noGrp="1" noChangeAspect="1"/>
          </p:cNvPicPr>
          <p:nvPr>
            <p:ph sz="half" idx="1"/>
          </p:nvPr>
        </p:nvPicPr>
        <p:blipFill>
          <a:blip r:embed="rId2"/>
          <a:stretch>
            <a:fillRect/>
          </a:stretch>
        </p:blipFill>
        <p:spPr>
          <a:xfrm>
            <a:off x="942521" y="1825625"/>
            <a:ext cx="4743576" cy="4150629"/>
          </a:xfrm>
        </p:spPr>
      </p:pic>
      <p:sp>
        <p:nvSpPr>
          <p:cNvPr id="4" name="Content Placeholder 3">
            <a:extLst>
              <a:ext uri="{FF2B5EF4-FFF2-40B4-BE49-F238E27FC236}">
                <a16:creationId xmlns:a16="http://schemas.microsoft.com/office/drawing/2014/main" id="{12B34CB9-FC46-8FE5-921E-36D38AF3B3A4}"/>
              </a:ext>
            </a:extLst>
          </p:cNvPr>
          <p:cNvSpPr>
            <a:spLocks noGrp="1"/>
          </p:cNvSpPr>
          <p:nvPr>
            <p:ph sz="half" idx="2"/>
          </p:nvPr>
        </p:nvSpPr>
        <p:spPr/>
        <p:txBody>
          <a:bodyPr/>
          <a:lstStyle/>
          <a:p>
            <a:r>
              <a:rPr lang="en-US" dirty="0">
                <a:latin typeface="Baskerville Old Face" panose="02020602080505020303" pitchFamily="18" charset="77"/>
              </a:rPr>
              <a:t>Holmes travels to the Cumberland Lake District to investigate a case of contemporary witchcraft.</a:t>
            </a:r>
          </a:p>
          <a:p>
            <a:r>
              <a:rPr lang="en-US" dirty="0">
                <a:latin typeface="Baskerville Old Face" panose="02020602080505020303" pitchFamily="18" charset="77"/>
              </a:rPr>
              <a:t>Another adventure that displays Holmes’s knowledge of chemistry and toxicology.</a:t>
            </a:r>
          </a:p>
        </p:txBody>
      </p:sp>
    </p:spTree>
    <p:extLst>
      <p:ext uri="{BB962C8B-B14F-4D97-AF65-F5344CB8AC3E}">
        <p14:creationId xmlns:p14="http://schemas.microsoft.com/office/powerpoint/2010/main" val="955216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4467-1F5A-7E82-7D93-BD6D78D76F2F}"/>
              </a:ext>
            </a:extLst>
          </p:cNvPr>
          <p:cNvSpPr>
            <a:spLocks noGrp="1"/>
          </p:cNvSpPr>
          <p:nvPr>
            <p:ph type="title"/>
          </p:nvPr>
        </p:nvSpPr>
        <p:spPr/>
        <p:txBody>
          <a:bodyPr/>
          <a:lstStyle/>
          <a:p>
            <a:r>
              <a:rPr lang="en-US" dirty="0">
                <a:latin typeface="Baskerville Old Face" panose="02020602080505020303" pitchFamily="18" charset="77"/>
              </a:rPr>
              <a:t>Available in Paperback and as an E-book on Multiple Platforms</a:t>
            </a:r>
          </a:p>
        </p:txBody>
      </p:sp>
      <p:pic>
        <p:nvPicPr>
          <p:cNvPr id="6" name="Content Placeholder 5">
            <a:extLst>
              <a:ext uri="{FF2B5EF4-FFF2-40B4-BE49-F238E27FC236}">
                <a16:creationId xmlns:a16="http://schemas.microsoft.com/office/drawing/2014/main" id="{B2034694-9D2A-B82D-02D0-B4A863FD9A5A}"/>
              </a:ext>
            </a:extLst>
          </p:cNvPr>
          <p:cNvPicPr>
            <a:picLocks noGrp="1" noChangeAspect="1"/>
          </p:cNvPicPr>
          <p:nvPr>
            <p:ph sz="half" idx="1"/>
          </p:nvPr>
        </p:nvPicPr>
        <p:blipFill>
          <a:blip r:embed="rId2"/>
          <a:stretch>
            <a:fillRect/>
          </a:stretch>
        </p:blipFill>
        <p:spPr>
          <a:xfrm>
            <a:off x="2069207" y="1825625"/>
            <a:ext cx="2719586" cy="4351338"/>
          </a:xfrm>
        </p:spPr>
      </p:pic>
      <p:sp>
        <p:nvSpPr>
          <p:cNvPr id="4" name="Content Placeholder 3">
            <a:extLst>
              <a:ext uri="{FF2B5EF4-FFF2-40B4-BE49-F238E27FC236}">
                <a16:creationId xmlns:a16="http://schemas.microsoft.com/office/drawing/2014/main" id="{ECF5A4F1-CC66-B094-4BF3-45E5A0EA1128}"/>
              </a:ext>
            </a:extLst>
          </p:cNvPr>
          <p:cNvSpPr>
            <a:spLocks noGrp="1"/>
          </p:cNvSpPr>
          <p:nvPr>
            <p:ph sz="half" idx="2"/>
          </p:nvPr>
        </p:nvSpPr>
        <p:spPr/>
        <p:txBody>
          <a:bodyPr>
            <a:normAutofit fontScale="62500" lnSpcReduction="20000"/>
          </a:bodyPr>
          <a:lstStyle/>
          <a:p>
            <a:r>
              <a:rPr lang="en-US" dirty="0">
                <a:latin typeface="Baskerville Old Face" panose="02020602080505020303" pitchFamily="18" charset="77"/>
              </a:rPr>
              <a:t>Apple Books</a:t>
            </a:r>
          </a:p>
          <a:p>
            <a:r>
              <a:rPr lang="en-US" dirty="0">
                <a:latin typeface="Baskerville Old Face" panose="02020602080505020303" pitchFamily="18" charset="77"/>
              </a:rPr>
              <a:t>Amazon (paperback)</a:t>
            </a:r>
          </a:p>
          <a:p>
            <a:r>
              <a:rPr lang="en-US" dirty="0">
                <a:latin typeface="Baskerville Old Face" panose="02020602080505020303" pitchFamily="18" charset="77"/>
              </a:rPr>
              <a:t>Baker &amp; Taylor</a:t>
            </a:r>
          </a:p>
          <a:p>
            <a:r>
              <a:rPr lang="en-US" dirty="0">
                <a:latin typeface="Baskerville Old Face" panose="02020602080505020303" pitchFamily="18" charset="77"/>
              </a:rPr>
              <a:t>Barnes and Noble</a:t>
            </a:r>
          </a:p>
          <a:p>
            <a:r>
              <a:rPr lang="en-US" dirty="0">
                <a:latin typeface="Baskerville Old Face" panose="02020602080505020303" pitchFamily="18" charset="77"/>
              </a:rPr>
              <a:t>Bibliotheca</a:t>
            </a:r>
          </a:p>
          <a:p>
            <a:r>
              <a:rPr lang="en-US" dirty="0">
                <a:latin typeface="Baskerville Old Face" panose="02020602080505020303" pitchFamily="18" charset="77"/>
              </a:rPr>
              <a:t>Borrow Box</a:t>
            </a:r>
          </a:p>
          <a:p>
            <a:r>
              <a:rPr lang="en-US" dirty="0">
                <a:latin typeface="Baskerville Old Face" panose="02020602080505020303" pitchFamily="18" charset="77"/>
              </a:rPr>
              <a:t>Hoopla</a:t>
            </a:r>
          </a:p>
          <a:p>
            <a:r>
              <a:rPr lang="en-US" dirty="0">
                <a:latin typeface="Baskerville Old Face" panose="02020602080505020303" pitchFamily="18" charset="77"/>
              </a:rPr>
              <a:t>Overdrive</a:t>
            </a:r>
          </a:p>
          <a:p>
            <a:r>
              <a:rPr lang="en-US" dirty="0">
                <a:latin typeface="Baskerville Old Face" panose="02020602080505020303" pitchFamily="18" charset="77"/>
              </a:rPr>
              <a:t>Palace Marketplace</a:t>
            </a:r>
          </a:p>
          <a:p>
            <a:r>
              <a:rPr lang="en-US" dirty="0">
                <a:latin typeface="Baskerville Old Face" panose="02020602080505020303" pitchFamily="18" charset="77"/>
              </a:rPr>
              <a:t>Rakuten Kobo</a:t>
            </a:r>
          </a:p>
          <a:p>
            <a:r>
              <a:rPr lang="en-US" dirty="0" err="1">
                <a:latin typeface="Baskerville Old Face" panose="02020602080505020303" pitchFamily="18" charset="77"/>
              </a:rPr>
              <a:t>ScribD</a:t>
            </a:r>
            <a:endParaRPr lang="en-US" dirty="0">
              <a:latin typeface="Baskerville Old Face" panose="02020602080505020303" pitchFamily="18" charset="77"/>
            </a:endParaRPr>
          </a:p>
          <a:p>
            <a:r>
              <a:rPr lang="en-US" dirty="0">
                <a:latin typeface="Baskerville Old Face" panose="02020602080505020303" pitchFamily="18" charset="77"/>
              </a:rPr>
              <a:t>Smashwords</a:t>
            </a:r>
          </a:p>
          <a:p>
            <a:r>
              <a:rPr lang="en-US" dirty="0" err="1">
                <a:latin typeface="Baskerville Old Face" panose="02020602080505020303" pitchFamily="18" charset="77"/>
              </a:rPr>
              <a:t>Tolino</a:t>
            </a:r>
            <a:endParaRPr lang="en-US" dirty="0">
              <a:latin typeface="Baskerville Old Face" panose="02020602080505020303" pitchFamily="18" charset="77"/>
            </a:endParaRPr>
          </a:p>
          <a:p>
            <a:endParaRPr lang="en-US" dirty="0"/>
          </a:p>
        </p:txBody>
      </p:sp>
    </p:spTree>
    <p:extLst>
      <p:ext uri="{BB962C8B-B14F-4D97-AF65-F5344CB8AC3E}">
        <p14:creationId xmlns:p14="http://schemas.microsoft.com/office/powerpoint/2010/main" val="199987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0DF354-603D-693B-0E02-7EB15EA80B44}"/>
              </a:ext>
            </a:extLst>
          </p:cNvPr>
          <p:cNvSpPr>
            <a:spLocks noGrp="1"/>
          </p:cNvSpPr>
          <p:nvPr>
            <p:ph type="title"/>
          </p:nvPr>
        </p:nvSpPr>
        <p:spPr/>
        <p:txBody>
          <a:bodyPr/>
          <a:lstStyle/>
          <a:p>
            <a:r>
              <a:rPr lang="en-US" dirty="0">
                <a:latin typeface="Baskerville Old Face" panose="02020602080505020303" pitchFamily="18" charset="77"/>
              </a:rPr>
              <a:t>I’ll leave you with this…</a:t>
            </a:r>
            <a:endParaRPr lang="en-US" dirty="0">
              <a:latin typeface="Bookman Old Style" panose="02050604050505020204" pitchFamily="18" charset="0"/>
            </a:endParaRPr>
          </a:p>
        </p:txBody>
      </p:sp>
      <p:pic>
        <p:nvPicPr>
          <p:cNvPr id="4" name="Sherlock Holmes and Dr. Watson.mp4">
            <a:hlinkClick r:id="" action="ppaction://media"/>
            <a:extLst>
              <a:ext uri="{FF2B5EF4-FFF2-40B4-BE49-F238E27FC236}">
                <a16:creationId xmlns:a16="http://schemas.microsoft.com/office/drawing/2014/main" id="{BF6AD11A-27CD-7F5A-9D03-806F1F1E759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359074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24AD1-8567-79BC-B9A6-386416ABBFF3}"/>
              </a:ext>
            </a:extLst>
          </p:cNvPr>
          <p:cNvSpPr>
            <a:spLocks noGrp="1"/>
          </p:cNvSpPr>
          <p:nvPr>
            <p:ph type="title"/>
          </p:nvPr>
        </p:nvSpPr>
        <p:spPr/>
        <p:txBody>
          <a:bodyPr/>
          <a:lstStyle/>
          <a:p>
            <a:r>
              <a:rPr lang="en-US" dirty="0">
                <a:latin typeface="Baskerville Old Face" panose="02020602080505020303" pitchFamily="18" charset="77"/>
              </a:rPr>
              <a:t>A Man of Science</a:t>
            </a:r>
          </a:p>
        </p:txBody>
      </p:sp>
      <p:sp>
        <p:nvSpPr>
          <p:cNvPr id="3" name="Content Placeholder 2">
            <a:extLst>
              <a:ext uri="{FF2B5EF4-FFF2-40B4-BE49-F238E27FC236}">
                <a16:creationId xmlns:a16="http://schemas.microsoft.com/office/drawing/2014/main" id="{4609D867-CD27-4913-A9F9-D957514ACA3D}"/>
              </a:ext>
            </a:extLst>
          </p:cNvPr>
          <p:cNvSpPr>
            <a:spLocks noGrp="1"/>
          </p:cNvSpPr>
          <p:nvPr>
            <p:ph sz="half" idx="1"/>
          </p:nvPr>
        </p:nvSpPr>
        <p:spPr/>
        <p:txBody>
          <a:bodyPr>
            <a:noAutofit/>
          </a:bodyPr>
          <a:lstStyle/>
          <a:p>
            <a:pPr marL="0" indent="0">
              <a:buNone/>
            </a:pPr>
            <a:r>
              <a:rPr lang="en-US" sz="1350" dirty="0">
                <a:latin typeface="Book Antiqua" panose="02040602050305030304" pitchFamily="18" charset="0"/>
              </a:rPr>
              <a:t>SHERLOCK HOLMES - his limits </a:t>
            </a:r>
          </a:p>
          <a:p>
            <a:pPr marL="57150" indent="0">
              <a:spcBef>
                <a:spcPts val="300"/>
              </a:spcBef>
              <a:buFont typeface="+mj-lt"/>
              <a:buAutoNum type="arabicPeriod"/>
            </a:pPr>
            <a:endParaRPr lang="en-US" sz="1350" dirty="0">
              <a:latin typeface="Book Antiqua" panose="02040602050305030304" pitchFamily="18" charset="0"/>
            </a:endParaRPr>
          </a:p>
          <a:p>
            <a:pPr marL="148590" indent="0">
              <a:spcBef>
                <a:spcPts val="0"/>
              </a:spcBef>
              <a:spcAft>
                <a:spcPts val="600"/>
              </a:spcAft>
              <a:buFont typeface="+mj-lt"/>
              <a:buAutoNum type="arabicPeriod"/>
            </a:pPr>
            <a:r>
              <a:rPr lang="en-US" sz="1350" dirty="0">
                <a:latin typeface="Baskerville Old Face" panose="02020602080505020303" pitchFamily="18" charset="77"/>
              </a:rPr>
              <a:t> Knowledge of Literature. - Nil.</a:t>
            </a:r>
          </a:p>
          <a:p>
            <a:pPr marL="148590" indent="0">
              <a:spcBef>
                <a:spcPts val="0"/>
              </a:spcBef>
              <a:spcAft>
                <a:spcPts val="600"/>
              </a:spcAft>
              <a:buFont typeface="+mj-lt"/>
              <a:buAutoNum type="arabicPeriod"/>
            </a:pPr>
            <a:r>
              <a:rPr lang="en-US" sz="1350" dirty="0">
                <a:latin typeface="Baskerville Old Face" panose="02020602080505020303" pitchFamily="18" charset="77"/>
              </a:rPr>
              <a:t> Knowledge of Philosophy. - Nil.</a:t>
            </a:r>
          </a:p>
          <a:p>
            <a:pPr marL="148590" indent="0">
              <a:spcBef>
                <a:spcPts val="0"/>
              </a:spcBef>
              <a:spcAft>
                <a:spcPts val="600"/>
              </a:spcAft>
              <a:buFont typeface="+mj-lt"/>
              <a:buAutoNum type="arabicPeriod"/>
            </a:pPr>
            <a:r>
              <a:rPr lang="en-US" sz="1350" dirty="0">
                <a:latin typeface="Baskerville Old Face" panose="02020602080505020303" pitchFamily="18" charset="77"/>
              </a:rPr>
              <a:t> Knowledge of Astronomy. - Nil.</a:t>
            </a:r>
          </a:p>
          <a:p>
            <a:pPr marL="148590" indent="0">
              <a:spcBef>
                <a:spcPts val="0"/>
              </a:spcBef>
              <a:spcAft>
                <a:spcPts val="600"/>
              </a:spcAft>
              <a:buFont typeface="+mj-lt"/>
              <a:buAutoNum type="arabicPeriod"/>
            </a:pPr>
            <a:r>
              <a:rPr lang="en-US" sz="1350" dirty="0">
                <a:latin typeface="Baskerville Old Face" panose="02020602080505020303" pitchFamily="18" charset="77"/>
              </a:rPr>
              <a:t> Knowledge of Politics. - Feeble.</a:t>
            </a:r>
            <a:endParaRPr lang="en-US" sz="1350" dirty="0">
              <a:highlight>
                <a:srgbClr val="FFFF00"/>
              </a:highlight>
              <a:latin typeface="Baskerville Old Face" panose="02020602080505020303" pitchFamily="18" charset="77"/>
            </a:endParaRPr>
          </a:p>
          <a:p>
            <a:pPr marL="148590" indent="0">
              <a:spcBef>
                <a:spcPts val="0"/>
              </a:spcBef>
              <a:spcAft>
                <a:spcPts val="600"/>
              </a:spcAft>
              <a:buFont typeface="+mj-lt"/>
              <a:buAutoNum type="arabicPeriod"/>
            </a:pPr>
            <a:r>
              <a:rPr lang="en-US" sz="1350" dirty="0">
                <a:highlight>
                  <a:srgbClr val="FFFF00"/>
                </a:highlight>
                <a:latin typeface="Baskerville Old Face" panose="02020602080505020303" pitchFamily="18" charset="77"/>
              </a:rPr>
              <a:t> Knowledge of Botany. - Variable. Well up in belladonna, opium, and poisons generally. Knows nothing of practical gardening.</a:t>
            </a:r>
          </a:p>
          <a:p>
            <a:pPr marL="148590" indent="0">
              <a:spcBef>
                <a:spcPts val="0"/>
              </a:spcBef>
              <a:spcAft>
                <a:spcPts val="600"/>
              </a:spcAft>
              <a:buFont typeface="+mj-lt"/>
              <a:buAutoNum type="arabicPeriod"/>
            </a:pPr>
            <a:r>
              <a:rPr lang="en-US" sz="1350" dirty="0">
                <a:highlight>
                  <a:srgbClr val="FFFF00"/>
                </a:highlight>
                <a:latin typeface="Baskerville Old Face" panose="02020602080505020303" pitchFamily="18" charset="77"/>
              </a:rPr>
              <a:t> Knowledge of Geology: Practical, but limited. Tells at a glance different soils from each other. After walks has shown me splashes upon his trousers, and told me by their </a:t>
            </a:r>
            <a:r>
              <a:rPr lang="en-US" sz="1350" dirty="0" err="1">
                <a:highlight>
                  <a:srgbClr val="FFFF00"/>
                </a:highlight>
                <a:latin typeface="Baskerville Old Face" panose="02020602080505020303" pitchFamily="18" charset="77"/>
              </a:rPr>
              <a:t>colour</a:t>
            </a:r>
            <a:r>
              <a:rPr lang="en-US" sz="1350" dirty="0">
                <a:highlight>
                  <a:srgbClr val="FFFF00"/>
                </a:highlight>
                <a:latin typeface="Baskerville Old Face" panose="02020602080505020303" pitchFamily="18" charset="77"/>
              </a:rPr>
              <a:t> and consistence in what part of London he had received them.</a:t>
            </a:r>
          </a:p>
          <a:p>
            <a:pPr marL="148590" indent="0">
              <a:spcBef>
                <a:spcPts val="0"/>
              </a:spcBef>
              <a:spcAft>
                <a:spcPts val="600"/>
              </a:spcAft>
              <a:buFont typeface="+mj-lt"/>
              <a:buAutoNum type="arabicPeriod"/>
            </a:pPr>
            <a:r>
              <a:rPr lang="en-US" sz="1350" dirty="0">
                <a:highlight>
                  <a:srgbClr val="FFFF00"/>
                </a:highlight>
                <a:latin typeface="Baskerville Old Face" panose="02020602080505020303" pitchFamily="18" charset="77"/>
              </a:rPr>
              <a:t> Knowledge of Chemistry. - Profound.</a:t>
            </a:r>
          </a:p>
          <a:p>
            <a:pPr marL="148590" indent="0">
              <a:spcBef>
                <a:spcPts val="0"/>
              </a:spcBef>
              <a:spcAft>
                <a:spcPts val="600"/>
              </a:spcAft>
              <a:buFont typeface="+mj-lt"/>
              <a:buAutoNum type="arabicPeriod"/>
            </a:pPr>
            <a:r>
              <a:rPr lang="en-US" sz="1350" dirty="0">
                <a:highlight>
                  <a:srgbClr val="FFFF00"/>
                </a:highlight>
                <a:latin typeface="Baskerville Old Face" panose="02020602080505020303" pitchFamily="18" charset="77"/>
              </a:rPr>
              <a:t> Knowledge of Anatomy. - Accurate, but unsystematic.</a:t>
            </a:r>
          </a:p>
          <a:p>
            <a:pPr marL="148590" indent="0">
              <a:spcBef>
                <a:spcPts val="0"/>
              </a:spcBef>
              <a:spcAft>
                <a:spcPts val="600"/>
              </a:spcAft>
              <a:buFont typeface="+mj-lt"/>
              <a:buAutoNum type="arabicPeriod"/>
            </a:pPr>
            <a:r>
              <a:rPr lang="en-US" sz="1350" dirty="0">
                <a:latin typeface="Baskerville Old Face" panose="02020602080505020303" pitchFamily="18" charset="77"/>
              </a:rPr>
              <a:t> Knowledge of Sensational Literature. - Immense. He appears to know every detail of every horror perpetrated in the century.</a:t>
            </a:r>
          </a:p>
          <a:p>
            <a:pPr marL="148590" indent="0">
              <a:spcBef>
                <a:spcPts val="0"/>
              </a:spcBef>
              <a:spcAft>
                <a:spcPts val="600"/>
              </a:spcAft>
              <a:buFont typeface="+mj-lt"/>
              <a:buAutoNum type="arabicPeriod"/>
            </a:pPr>
            <a:r>
              <a:rPr lang="en-US" sz="1350" dirty="0">
                <a:latin typeface="Baskerville Old Face" panose="02020602080505020303" pitchFamily="18" charset="77"/>
              </a:rPr>
              <a:t> Plays the violin well.</a:t>
            </a:r>
          </a:p>
          <a:p>
            <a:pPr marL="148590" indent="0">
              <a:spcBef>
                <a:spcPts val="0"/>
              </a:spcBef>
              <a:spcAft>
                <a:spcPts val="600"/>
              </a:spcAft>
              <a:buFont typeface="+mj-lt"/>
              <a:buAutoNum type="arabicPeriod"/>
            </a:pPr>
            <a:r>
              <a:rPr lang="en-US" sz="1350" dirty="0">
                <a:latin typeface="Baskerville Old Face" panose="02020602080505020303" pitchFamily="18" charset="77"/>
              </a:rPr>
              <a:t> Is an expert singlestick player, boxer, and swordsman.</a:t>
            </a:r>
          </a:p>
          <a:p>
            <a:pPr marL="148590" indent="0">
              <a:spcBef>
                <a:spcPts val="0"/>
              </a:spcBef>
              <a:spcAft>
                <a:spcPts val="600"/>
              </a:spcAft>
              <a:buFont typeface="+mj-lt"/>
              <a:buAutoNum type="arabicPeriod"/>
            </a:pPr>
            <a:r>
              <a:rPr lang="en-US" sz="1350" dirty="0">
                <a:latin typeface="Baskerville Old Face" panose="02020602080505020303" pitchFamily="18" charset="77"/>
              </a:rPr>
              <a:t> Has a good practical knowledge of British law. </a:t>
            </a:r>
          </a:p>
        </p:txBody>
      </p:sp>
      <p:pic>
        <p:nvPicPr>
          <p:cNvPr id="6" name="Content Placeholder 5">
            <a:extLst>
              <a:ext uri="{FF2B5EF4-FFF2-40B4-BE49-F238E27FC236}">
                <a16:creationId xmlns:a16="http://schemas.microsoft.com/office/drawing/2014/main" id="{9EE514FA-F645-D617-7A15-7F18F3412C72}"/>
              </a:ext>
            </a:extLst>
          </p:cNvPr>
          <p:cNvPicPr>
            <a:picLocks noGrp="1" noChangeAspect="1"/>
          </p:cNvPicPr>
          <p:nvPr>
            <p:ph sz="half" idx="2"/>
          </p:nvPr>
        </p:nvPicPr>
        <p:blipFill>
          <a:blip r:embed="rId2"/>
          <a:stretch>
            <a:fillRect/>
          </a:stretch>
        </p:blipFill>
        <p:spPr>
          <a:xfrm>
            <a:off x="6348248" y="1184083"/>
            <a:ext cx="4372304" cy="5101022"/>
          </a:xfrm>
        </p:spPr>
      </p:pic>
    </p:spTree>
    <p:extLst>
      <p:ext uri="{BB962C8B-B14F-4D97-AF65-F5344CB8AC3E}">
        <p14:creationId xmlns:p14="http://schemas.microsoft.com/office/powerpoint/2010/main" val="168171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CE5C382-6ACD-6409-1D6A-AEE6FA540F09}"/>
              </a:ext>
            </a:extLst>
          </p:cNvPr>
          <p:cNvPicPr>
            <a:picLocks noGrp="1" noChangeAspect="1"/>
          </p:cNvPicPr>
          <p:nvPr>
            <p:ph sz="half" idx="1"/>
          </p:nvPr>
        </p:nvPicPr>
        <p:blipFill>
          <a:blip r:embed="rId2"/>
          <a:stretch>
            <a:fillRect/>
          </a:stretch>
        </p:blipFill>
        <p:spPr>
          <a:xfrm>
            <a:off x="1261241" y="627349"/>
            <a:ext cx="3565626" cy="5549614"/>
          </a:xfrm>
        </p:spPr>
      </p:pic>
      <p:sp>
        <p:nvSpPr>
          <p:cNvPr id="4" name="Content Placeholder 3">
            <a:extLst>
              <a:ext uri="{FF2B5EF4-FFF2-40B4-BE49-F238E27FC236}">
                <a16:creationId xmlns:a16="http://schemas.microsoft.com/office/drawing/2014/main" id="{3EBA1D68-D048-62D1-6D36-8E84F586AA3A}"/>
              </a:ext>
            </a:extLst>
          </p:cNvPr>
          <p:cNvSpPr>
            <a:spLocks noGrp="1"/>
          </p:cNvSpPr>
          <p:nvPr>
            <p:ph sz="half" idx="2"/>
          </p:nvPr>
        </p:nvSpPr>
        <p:spPr/>
        <p:txBody>
          <a:bodyPr>
            <a:normAutofit fontScale="92500" lnSpcReduction="20000"/>
          </a:bodyPr>
          <a:lstStyle/>
          <a:p>
            <a:r>
              <a:rPr lang="en-US" dirty="0">
                <a:latin typeface="Baskerville Old Face" panose="02020602080505020303" pitchFamily="18" charset="77"/>
              </a:rPr>
              <a:t>We first meet Holmes in a laboratory</a:t>
            </a:r>
          </a:p>
          <a:p>
            <a:r>
              <a:rPr lang="en-US" dirty="0">
                <a:latin typeface="Baskerville Old Face" panose="02020602080505020303" pitchFamily="18" charset="77"/>
              </a:rPr>
              <a:t>Has developed a new test for blood that will revolutionize forensics</a:t>
            </a:r>
          </a:p>
          <a:p>
            <a:r>
              <a:rPr lang="en-US" dirty="0">
                <a:latin typeface="Baskerville Old Face" panose="02020602080505020303" pitchFamily="18" charset="77"/>
              </a:rPr>
              <a:t>‘Had this test been invented, there are hundreds of men now walking the earth who would long ago have paid the penalty of their crimes… Now we have the Sherlock Holmes test, and there will no longer be any difficulty.’</a:t>
            </a:r>
          </a:p>
          <a:p>
            <a:r>
              <a:rPr lang="en-US" dirty="0">
                <a:latin typeface="Baskerville Old Face" panose="02020602080505020303" pitchFamily="18" charset="77"/>
              </a:rPr>
              <a:t> ‘…I dabble with poisons a good deal.' </a:t>
            </a:r>
          </a:p>
        </p:txBody>
      </p:sp>
    </p:spTree>
    <p:extLst>
      <p:ext uri="{BB962C8B-B14F-4D97-AF65-F5344CB8AC3E}">
        <p14:creationId xmlns:p14="http://schemas.microsoft.com/office/powerpoint/2010/main" val="2214522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02183-3CF9-5DD0-76F8-37D9CB32489F}"/>
              </a:ext>
            </a:extLst>
          </p:cNvPr>
          <p:cNvSpPr>
            <a:spLocks noGrp="1"/>
          </p:cNvSpPr>
          <p:nvPr>
            <p:ph type="title"/>
          </p:nvPr>
        </p:nvSpPr>
        <p:spPr/>
        <p:txBody>
          <a:bodyPr/>
          <a:lstStyle/>
          <a:p>
            <a:r>
              <a:rPr lang="en-US" dirty="0">
                <a:latin typeface="Baskerville Old Face" panose="02020602080505020303" pitchFamily="18" charset="77"/>
              </a:rPr>
              <a:t>Other Instances of Forensics in the Canon</a:t>
            </a:r>
            <a:endParaRPr lang="en-US" dirty="0"/>
          </a:p>
        </p:txBody>
      </p:sp>
      <p:sp>
        <p:nvSpPr>
          <p:cNvPr id="3" name="Content Placeholder 2">
            <a:extLst>
              <a:ext uri="{FF2B5EF4-FFF2-40B4-BE49-F238E27FC236}">
                <a16:creationId xmlns:a16="http://schemas.microsoft.com/office/drawing/2014/main" id="{07E44EC5-6538-7710-338C-723308605069}"/>
              </a:ext>
            </a:extLst>
          </p:cNvPr>
          <p:cNvSpPr>
            <a:spLocks noGrp="1"/>
          </p:cNvSpPr>
          <p:nvPr>
            <p:ph sz="half" idx="1"/>
          </p:nvPr>
        </p:nvSpPr>
        <p:spPr/>
        <p:txBody>
          <a:bodyPr/>
          <a:lstStyle/>
          <a:p>
            <a:r>
              <a:rPr lang="en-US" dirty="0">
                <a:latin typeface="Baskerville Old Face" panose="02020602080505020303" pitchFamily="18" charset="77"/>
              </a:rPr>
              <a:t>Fingerprints</a:t>
            </a:r>
          </a:p>
          <a:p>
            <a:pPr lvl="1"/>
            <a:r>
              <a:rPr lang="en-US" dirty="0">
                <a:latin typeface="Baskerville Old Face" panose="02020602080505020303" pitchFamily="18" charset="77"/>
              </a:rPr>
              <a:t>The Sign of the Four (1890)</a:t>
            </a:r>
          </a:p>
          <a:p>
            <a:pPr lvl="2"/>
            <a:r>
              <a:rPr lang="en-US" dirty="0">
                <a:latin typeface="Baskerville Old Face" panose="02020602080505020303" pitchFamily="18" charset="77"/>
              </a:rPr>
              <a:t>‘Man's thumbmark on corner - probably postman.’</a:t>
            </a:r>
          </a:p>
          <a:p>
            <a:pPr lvl="1"/>
            <a:r>
              <a:rPr lang="en-US" dirty="0">
                <a:latin typeface="Baskerville Old Face" panose="02020602080505020303" pitchFamily="18" charset="77"/>
              </a:rPr>
              <a:t>The Adventure of the Norwood Builder (1903)</a:t>
            </a:r>
          </a:p>
          <a:p>
            <a:pPr lvl="2"/>
            <a:r>
              <a:rPr lang="en-US" dirty="0">
                <a:latin typeface="Baskerville Old Face" panose="02020602080505020303" pitchFamily="18" charset="77"/>
              </a:rPr>
              <a:t>‘It was the well-marked print of a thumb.’ </a:t>
            </a:r>
          </a:p>
          <a:p>
            <a:pPr lvl="1"/>
            <a:r>
              <a:rPr lang="en-US" dirty="0">
                <a:latin typeface="Baskerville Old Face" panose="02020602080505020303" pitchFamily="18" charset="77"/>
              </a:rPr>
              <a:t>The Three Gables (1926)</a:t>
            </a:r>
          </a:p>
          <a:p>
            <a:pPr lvl="2"/>
            <a:r>
              <a:rPr lang="en-US" dirty="0">
                <a:latin typeface="Baskerville Old Face" panose="02020602080505020303" pitchFamily="18" charset="77"/>
              </a:rPr>
              <a:t>‘There is always the chance of </a:t>
            </a:r>
            <a:r>
              <a:rPr lang="en-US" dirty="0" err="1">
                <a:latin typeface="Baskerville Old Face" panose="02020602080505020303" pitchFamily="18" charset="77"/>
              </a:rPr>
              <a:t>finger-marks</a:t>
            </a:r>
            <a:r>
              <a:rPr lang="en-US" dirty="0">
                <a:latin typeface="Baskerville Old Face" panose="02020602080505020303" pitchFamily="18" charset="77"/>
              </a:rPr>
              <a:t> or something.’</a:t>
            </a:r>
          </a:p>
        </p:txBody>
      </p:sp>
      <p:pic>
        <p:nvPicPr>
          <p:cNvPr id="6" name="Content Placeholder 5">
            <a:extLst>
              <a:ext uri="{FF2B5EF4-FFF2-40B4-BE49-F238E27FC236}">
                <a16:creationId xmlns:a16="http://schemas.microsoft.com/office/drawing/2014/main" id="{C50C4C90-90EC-9ADD-8E31-FF0F9E30DBE1}"/>
              </a:ext>
            </a:extLst>
          </p:cNvPr>
          <p:cNvPicPr>
            <a:picLocks noGrp="1" noChangeAspect="1"/>
          </p:cNvPicPr>
          <p:nvPr>
            <p:ph sz="half" idx="2"/>
          </p:nvPr>
        </p:nvPicPr>
        <p:blipFill>
          <a:blip r:embed="rId2"/>
          <a:stretch>
            <a:fillRect/>
          </a:stretch>
        </p:blipFill>
        <p:spPr>
          <a:xfrm>
            <a:off x="6474372" y="1775083"/>
            <a:ext cx="4624552" cy="4498428"/>
          </a:xfrm>
        </p:spPr>
      </p:pic>
    </p:spTree>
    <p:extLst>
      <p:ext uri="{BB962C8B-B14F-4D97-AF65-F5344CB8AC3E}">
        <p14:creationId xmlns:p14="http://schemas.microsoft.com/office/powerpoint/2010/main" val="66882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02183-3CF9-5DD0-76F8-37D9CB32489F}"/>
              </a:ext>
            </a:extLst>
          </p:cNvPr>
          <p:cNvSpPr>
            <a:spLocks noGrp="1"/>
          </p:cNvSpPr>
          <p:nvPr>
            <p:ph type="title"/>
          </p:nvPr>
        </p:nvSpPr>
        <p:spPr>
          <a:xfrm>
            <a:off x="838199" y="365125"/>
            <a:ext cx="11027979" cy="1325563"/>
          </a:xfrm>
        </p:spPr>
        <p:txBody>
          <a:bodyPr/>
          <a:lstStyle/>
          <a:p>
            <a:r>
              <a:rPr lang="en-US" dirty="0">
                <a:latin typeface="Baskerville Old Face" panose="02020602080505020303" pitchFamily="18" charset="77"/>
              </a:rPr>
              <a:t>Other Instances of Forensics in the Canon(cont.)</a:t>
            </a:r>
          </a:p>
        </p:txBody>
      </p:sp>
      <p:sp>
        <p:nvSpPr>
          <p:cNvPr id="3" name="Content Placeholder 2">
            <a:extLst>
              <a:ext uri="{FF2B5EF4-FFF2-40B4-BE49-F238E27FC236}">
                <a16:creationId xmlns:a16="http://schemas.microsoft.com/office/drawing/2014/main" id="{07E44EC5-6538-7710-338C-723308605069}"/>
              </a:ext>
            </a:extLst>
          </p:cNvPr>
          <p:cNvSpPr>
            <a:spLocks noGrp="1"/>
          </p:cNvSpPr>
          <p:nvPr>
            <p:ph sz="half" idx="1"/>
          </p:nvPr>
        </p:nvSpPr>
        <p:spPr/>
        <p:txBody>
          <a:bodyPr/>
          <a:lstStyle/>
          <a:p>
            <a:r>
              <a:rPr lang="en-US" dirty="0">
                <a:latin typeface="Baskerville Old Face" panose="02020602080505020303" pitchFamily="18" charset="77"/>
              </a:rPr>
              <a:t>Footprints</a:t>
            </a:r>
          </a:p>
          <a:p>
            <a:pPr lvl="1"/>
            <a:r>
              <a:rPr lang="en-US" dirty="0">
                <a:latin typeface="Baskerville Old Face" panose="02020602080505020303" pitchFamily="18" charset="77"/>
              </a:rPr>
              <a:t>Footprints first mentioned in </a:t>
            </a:r>
            <a:r>
              <a:rPr lang="en-US" i="1" dirty="0">
                <a:latin typeface="Baskerville Old Face" panose="02020602080505020303" pitchFamily="18" charset="77"/>
              </a:rPr>
              <a:t>A Study in Scarlet</a:t>
            </a:r>
            <a:r>
              <a:rPr lang="en-US" dirty="0">
                <a:latin typeface="Baskerville Old Face" panose="02020602080505020303" pitchFamily="18" charset="77"/>
              </a:rPr>
              <a:t>.</a:t>
            </a:r>
          </a:p>
          <a:p>
            <a:pPr lvl="1"/>
            <a:r>
              <a:rPr lang="en-US" dirty="0">
                <a:latin typeface="Baskerville Old Face" panose="02020602080505020303" pitchFamily="18" charset="77"/>
              </a:rPr>
              <a:t>Footprint evidence is important in 29 of 60 stories</a:t>
            </a:r>
          </a:p>
          <a:p>
            <a:pPr lvl="1"/>
            <a:r>
              <a:rPr lang="en-US" i="1" dirty="0">
                <a:latin typeface="Baskerville Old Face" panose="02020602080505020303" pitchFamily="18" charset="77"/>
              </a:rPr>
              <a:t>The Boscombe Valley Mystery </a:t>
            </a:r>
            <a:r>
              <a:rPr lang="en-US" dirty="0">
                <a:latin typeface="Baskerville Old Face" panose="02020602080505020303" pitchFamily="18" charset="77"/>
              </a:rPr>
              <a:t>is solved almost entirely by footprint analysis</a:t>
            </a:r>
            <a:endParaRPr lang="en-US" i="1" dirty="0">
              <a:latin typeface="Baskerville Old Face" panose="02020602080505020303" pitchFamily="18" charset="77"/>
            </a:endParaRPr>
          </a:p>
          <a:p>
            <a:endParaRPr lang="en-US" dirty="0"/>
          </a:p>
        </p:txBody>
      </p:sp>
      <p:pic>
        <p:nvPicPr>
          <p:cNvPr id="8" name="Content Placeholder 7">
            <a:extLst>
              <a:ext uri="{FF2B5EF4-FFF2-40B4-BE49-F238E27FC236}">
                <a16:creationId xmlns:a16="http://schemas.microsoft.com/office/drawing/2014/main" id="{00FE9463-07E1-A0A7-903E-DC1506E0DC46}"/>
              </a:ext>
            </a:extLst>
          </p:cNvPr>
          <p:cNvPicPr>
            <a:picLocks noGrp="1" noChangeAspect="1"/>
          </p:cNvPicPr>
          <p:nvPr>
            <p:ph sz="half" idx="2"/>
          </p:nvPr>
        </p:nvPicPr>
        <p:blipFill>
          <a:blip r:embed="rId2"/>
          <a:stretch>
            <a:fillRect/>
          </a:stretch>
        </p:blipFill>
        <p:spPr>
          <a:xfrm>
            <a:off x="6172202" y="2714041"/>
            <a:ext cx="5599384" cy="2782084"/>
          </a:xfrm>
        </p:spPr>
      </p:pic>
    </p:spTree>
    <p:extLst>
      <p:ext uri="{BB962C8B-B14F-4D97-AF65-F5344CB8AC3E}">
        <p14:creationId xmlns:p14="http://schemas.microsoft.com/office/powerpoint/2010/main" val="155980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02183-3CF9-5DD0-76F8-37D9CB32489F}"/>
              </a:ext>
            </a:extLst>
          </p:cNvPr>
          <p:cNvSpPr>
            <a:spLocks noGrp="1"/>
          </p:cNvSpPr>
          <p:nvPr>
            <p:ph type="title"/>
          </p:nvPr>
        </p:nvSpPr>
        <p:spPr>
          <a:xfrm>
            <a:off x="838199" y="365125"/>
            <a:ext cx="11091041" cy="1325563"/>
          </a:xfrm>
        </p:spPr>
        <p:txBody>
          <a:bodyPr/>
          <a:lstStyle/>
          <a:p>
            <a:r>
              <a:rPr lang="en-US" dirty="0">
                <a:latin typeface="Baskerville Old Face" panose="02020602080505020303" pitchFamily="18" charset="77"/>
              </a:rPr>
              <a:t>Other Instances of Forensics in the Canon (cont.)</a:t>
            </a:r>
          </a:p>
        </p:txBody>
      </p:sp>
      <p:sp>
        <p:nvSpPr>
          <p:cNvPr id="3" name="Content Placeholder 2">
            <a:extLst>
              <a:ext uri="{FF2B5EF4-FFF2-40B4-BE49-F238E27FC236}">
                <a16:creationId xmlns:a16="http://schemas.microsoft.com/office/drawing/2014/main" id="{07E44EC5-6538-7710-338C-723308605069}"/>
              </a:ext>
            </a:extLst>
          </p:cNvPr>
          <p:cNvSpPr>
            <a:spLocks noGrp="1"/>
          </p:cNvSpPr>
          <p:nvPr>
            <p:ph sz="half" idx="1"/>
          </p:nvPr>
        </p:nvSpPr>
        <p:spPr/>
        <p:txBody>
          <a:bodyPr>
            <a:normAutofit lnSpcReduction="10000"/>
          </a:bodyPr>
          <a:lstStyle/>
          <a:p>
            <a:r>
              <a:rPr lang="en-US" dirty="0">
                <a:latin typeface="Baskerville Old Face" panose="02020602080505020303" pitchFamily="18" charset="77"/>
              </a:rPr>
              <a:t>Typewriter analysis</a:t>
            </a:r>
          </a:p>
          <a:p>
            <a:pPr lvl="1"/>
            <a:r>
              <a:rPr lang="en-US" i="1" dirty="0">
                <a:latin typeface="Baskerville Old Face" panose="02020602080505020303" pitchFamily="18" charset="77"/>
              </a:rPr>
              <a:t>A Case of Identity</a:t>
            </a:r>
          </a:p>
          <a:p>
            <a:pPr lvl="2"/>
            <a:r>
              <a:rPr lang="en-US" dirty="0">
                <a:latin typeface="Baskerville Old Face" panose="02020602080505020303" pitchFamily="18" charset="77"/>
              </a:rPr>
              <a:t>'It is a curious thing,' remarked Holmes, 'that a typewriter has really quite as much individuality as a man's handwriting. Unless they are quite new, no two of them write exactly alike. Some letters get more worn than others, and some wear only on one side. Now, you remark in this note of yours, </a:t>
            </a:r>
            <a:r>
              <a:rPr lang="en-US" dirty="0" err="1">
                <a:latin typeface="Baskerville Old Face" panose="02020602080505020303" pitchFamily="18" charset="77"/>
              </a:rPr>
              <a:t>Mr</a:t>
            </a:r>
            <a:r>
              <a:rPr lang="en-US" dirty="0">
                <a:latin typeface="Baskerville Old Face" panose="02020602080505020303" pitchFamily="18" charset="77"/>
              </a:rPr>
              <a:t> </a:t>
            </a:r>
            <a:r>
              <a:rPr lang="en-US" dirty="0" err="1">
                <a:latin typeface="Baskerville Old Face" panose="02020602080505020303" pitchFamily="18" charset="77"/>
              </a:rPr>
              <a:t>Windibank</a:t>
            </a:r>
            <a:r>
              <a:rPr lang="en-US" dirty="0">
                <a:latin typeface="Baskerville Old Face" panose="02020602080505020303" pitchFamily="18" charset="77"/>
              </a:rPr>
              <a:t>, that in every case there is some little slurring over of the "e", and a slight defect in the tail of the "r". There are fourteen other characteristics, but those are the more obvious.' </a:t>
            </a:r>
          </a:p>
        </p:txBody>
      </p:sp>
      <p:pic>
        <p:nvPicPr>
          <p:cNvPr id="10" name="Content Placeholder 9">
            <a:extLst>
              <a:ext uri="{FF2B5EF4-FFF2-40B4-BE49-F238E27FC236}">
                <a16:creationId xmlns:a16="http://schemas.microsoft.com/office/drawing/2014/main" id="{DC48218C-A6D7-1AC8-8A3A-F971B8111D28}"/>
              </a:ext>
            </a:extLst>
          </p:cNvPr>
          <p:cNvPicPr>
            <a:picLocks noGrp="1" noChangeAspect="1"/>
          </p:cNvPicPr>
          <p:nvPr>
            <p:ph sz="half" idx="2"/>
          </p:nvPr>
        </p:nvPicPr>
        <p:blipFill>
          <a:blip r:embed="rId2"/>
          <a:stretch>
            <a:fillRect/>
          </a:stretch>
        </p:blipFill>
        <p:spPr>
          <a:xfrm>
            <a:off x="6230525" y="2091559"/>
            <a:ext cx="5604123" cy="4226060"/>
          </a:xfrm>
        </p:spPr>
      </p:pic>
    </p:spTree>
    <p:extLst>
      <p:ext uri="{BB962C8B-B14F-4D97-AF65-F5344CB8AC3E}">
        <p14:creationId xmlns:p14="http://schemas.microsoft.com/office/powerpoint/2010/main" val="4070365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4467-1F5A-7E82-7D93-BD6D78D76F2F}"/>
              </a:ext>
            </a:extLst>
          </p:cNvPr>
          <p:cNvSpPr>
            <a:spLocks noGrp="1"/>
          </p:cNvSpPr>
          <p:nvPr>
            <p:ph type="title"/>
          </p:nvPr>
        </p:nvSpPr>
        <p:spPr/>
        <p:txBody>
          <a:bodyPr/>
          <a:lstStyle/>
          <a:p>
            <a:r>
              <a:rPr lang="en-US" dirty="0">
                <a:latin typeface="Baskerville Old Face" panose="02020602080505020303" pitchFamily="18" charset="77"/>
              </a:rPr>
              <a:t>My New Sherlock Holmes Collection</a:t>
            </a:r>
          </a:p>
        </p:txBody>
      </p:sp>
      <p:pic>
        <p:nvPicPr>
          <p:cNvPr id="6" name="Content Placeholder 5">
            <a:extLst>
              <a:ext uri="{FF2B5EF4-FFF2-40B4-BE49-F238E27FC236}">
                <a16:creationId xmlns:a16="http://schemas.microsoft.com/office/drawing/2014/main" id="{B2034694-9D2A-B82D-02D0-B4A863FD9A5A}"/>
              </a:ext>
            </a:extLst>
          </p:cNvPr>
          <p:cNvPicPr>
            <a:picLocks noGrp="1" noChangeAspect="1"/>
          </p:cNvPicPr>
          <p:nvPr>
            <p:ph sz="half" idx="1"/>
          </p:nvPr>
        </p:nvPicPr>
        <p:blipFill>
          <a:blip r:embed="rId2"/>
          <a:stretch>
            <a:fillRect/>
          </a:stretch>
        </p:blipFill>
        <p:spPr>
          <a:xfrm>
            <a:off x="2069207" y="1825625"/>
            <a:ext cx="2719586" cy="4351338"/>
          </a:xfrm>
        </p:spPr>
      </p:pic>
      <p:sp>
        <p:nvSpPr>
          <p:cNvPr id="4" name="Content Placeholder 3">
            <a:extLst>
              <a:ext uri="{FF2B5EF4-FFF2-40B4-BE49-F238E27FC236}">
                <a16:creationId xmlns:a16="http://schemas.microsoft.com/office/drawing/2014/main" id="{ECF5A4F1-CC66-B094-4BF3-45E5A0EA1128}"/>
              </a:ext>
            </a:extLst>
          </p:cNvPr>
          <p:cNvSpPr>
            <a:spLocks noGrp="1"/>
          </p:cNvSpPr>
          <p:nvPr>
            <p:ph sz="half" idx="2"/>
          </p:nvPr>
        </p:nvSpPr>
        <p:spPr/>
        <p:txBody>
          <a:bodyPr/>
          <a:lstStyle/>
          <a:p>
            <a:r>
              <a:rPr lang="en-US" dirty="0">
                <a:latin typeface="Baskerville Old Face" panose="02020602080505020303" pitchFamily="18" charset="77"/>
              </a:rPr>
              <a:t>Published March 1, 2023</a:t>
            </a:r>
          </a:p>
          <a:p>
            <a:r>
              <a:rPr lang="en-US" dirty="0">
                <a:latin typeface="Baskerville Old Face" panose="02020602080505020303" pitchFamily="18" charset="77"/>
              </a:rPr>
              <a:t>Ten new stories </a:t>
            </a:r>
          </a:p>
          <a:p>
            <a:r>
              <a:rPr lang="en-US" dirty="0">
                <a:latin typeface="Baskerville Old Face" panose="02020602080505020303" pitchFamily="18" charset="77"/>
              </a:rPr>
              <a:t>In some of them, I continue ACD’s tradition of portraying Holmes as a pioneer of forensic methods</a:t>
            </a:r>
          </a:p>
          <a:p>
            <a:endParaRPr lang="en-US" dirty="0"/>
          </a:p>
        </p:txBody>
      </p:sp>
    </p:spTree>
    <p:extLst>
      <p:ext uri="{BB962C8B-B14F-4D97-AF65-F5344CB8AC3E}">
        <p14:creationId xmlns:p14="http://schemas.microsoft.com/office/powerpoint/2010/main" val="369399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75F4-4849-8749-1D0B-AF48882134B9}"/>
              </a:ext>
            </a:extLst>
          </p:cNvPr>
          <p:cNvSpPr>
            <a:spLocks noGrp="1"/>
          </p:cNvSpPr>
          <p:nvPr>
            <p:ph type="title"/>
          </p:nvPr>
        </p:nvSpPr>
        <p:spPr/>
        <p:txBody>
          <a:bodyPr/>
          <a:lstStyle/>
          <a:p>
            <a:r>
              <a:rPr lang="en-US" dirty="0">
                <a:latin typeface="Baskerville Old Face" panose="02020602080505020303" pitchFamily="18" charset="77"/>
              </a:rPr>
              <a:t>10 Steps: The Adventure of the Persistent Pugilist</a:t>
            </a:r>
          </a:p>
        </p:txBody>
      </p:sp>
      <p:sp>
        <p:nvSpPr>
          <p:cNvPr id="3" name="Content Placeholder 2">
            <a:extLst>
              <a:ext uri="{FF2B5EF4-FFF2-40B4-BE49-F238E27FC236}">
                <a16:creationId xmlns:a16="http://schemas.microsoft.com/office/drawing/2014/main" id="{51DDEFD3-BF18-ADFC-34D6-C1C827719AB0}"/>
              </a:ext>
            </a:extLst>
          </p:cNvPr>
          <p:cNvSpPr>
            <a:spLocks noGrp="1"/>
          </p:cNvSpPr>
          <p:nvPr>
            <p:ph sz="half" idx="1"/>
          </p:nvPr>
        </p:nvSpPr>
        <p:spPr/>
        <p:txBody>
          <a:bodyPr/>
          <a:lstStyle/>
          <a:p>
            <a:r>
              <a:rPr lang="en-US" dirty="0">
                <a:latin typeface="Baskerville Old Face" panose="02020602080505020303" pitchFamily="18" charset="77"/>
              </a:rPr>
              <a:t>Occurs just after STUD - the second time Watson assists Holmes.</a:t>
            </a:r>
          </a:p>
          <a:p>
            <a:r>
              <a:rPr lang="en-US" dirty="0">
                <a:latin typeface="Baskerville Old Face" panose="02020602080505020303" pitchFamily="18" charset="77"/>
              </a:rPr>
              <a:t>Holmes investigates the beating death of a nobleman in the street.</a:t>
            </a:r>
          </a:p>
          <a:p>
            <a:r>
              <a:rPr lang="en-US" dirty="0">
                <a:latin typeface="Baskerville Old Face" panose="02020602080505020303" pitchFamily="18" charset="77"/>
              </a:rPr>
              <a:t>Uses footprint analysis to determine the sequence of events, and who was at the scene.</a:t>
            </a:r>
          </a:p>
          <a:p>
            <a:endParaRPr lang="en-US" dirty="0"/>
          </a:p>
        </p:txBody>
      </p:sp>
      <p:pic>
        <p:nvPicPr>
          <p:cNvPr id="6" name="Content Placeholder 5">
            <a:extLst>
              <a:ext uri="{FF2B5EF4-FFF2-40B4-BE49-F238E27FC236}">
                <a16:creationId xmlns:a16="http://schemas.microsoft.com/office/drawing/2014/main" id="{733F0D54-753B-3DDF-5CDF-4B802F4E481C}"/>
              </a:ext>
            </a:extLst>
          </p:cNvPr>
          <p:cNvPicPr>
            <a:picLocks noGrp="1" noChangeAspect="1"/>
          </p:cNvPicPr>
          <p:nvPr>
            <p:ph sz="half" idx="2"/>
          </p:nvPr>
        </p:nvPicPr>
        <p:blipFill>
          <a:blip r:embed="rId2"/>
          <a:stretch>
            <a:fillRect/>
          </a:stretch>
        </p:blipFill>
        <p:spPr>
          <a:xfrm>
            <a:off x="7244564" y="1825625"/>
            <a:ext cx="3036871" cy="4351338"/>
          </a:xfrm>
        </p:spPr>
      </p:pic>
    </p:spTree>
    <p:extLst>
      <p:ext uri="{BB962C8B-B14F-4D97-AF65-F5344CB8AC3E}">
        <p14:creationId xmlns:p14="http://schemas.microsoft.com/office/powerpoint/2010/main" val="2502354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721F0-DBEC-6A3D-952A-BDEFFC6AD0B2}"/>
              </a:ext>
            </a:extLst>
          </p:cNvPr>
          <p:cNvSpPr>
            <a:spLocks noGrp="1"/>
          </p:cNvSpPr>
          <p:nvPr>
            <p:ph type="title"/>
          </p:nvPr>
        </p:nvSpPr>
        <p:spPr/>
        <p:txBody>
          <a:bodyPr/>
          <a:lstStyle/>
          <a:p>
            <a:r>
              <a:rPr lang="en-US" dirty="0">
                <a:latin typeface="Baskerville Old Face" panose="02020602080505020303" pitchFamily="18" charset="77"/>
              </a:rPr>
              <a:t>10 Steps: Christmas at the Red Lion</a:t>
            </a:r>
          </a:p>
        </p:txBody>
      </p:sp>
      <p:pic>
        <p:nvPicPr>
          <p:cNvPr id="6" name="Content Placeholder 5">
            <a:extLst>
              <a:ext uri="{FF2B5EF4-FFF2-40B4-BE49-F238E27FC236}">
                <a16:creationId xmlns:a16="http://schemas.microsoft.com/office/drawing/2014/main" id="{F64E3038-7EF1-5BA8-D33E-EE249B92BC24}"/>
              </a:ext>
            </a:extLst>
          </p:cNvPr>
          <p:cNvPicPr>
            <a:picLocks noGrp="1" noChangeAspect="1"/>
          </p:cNvPicPr>
          <p:nvPr>
            <p:ph sz="half" idx="1"/>
          </p:nvPr>
        </p:nvPicPr>
        <p:blipFill>
          <a:blip r:embed="rId2"/>
          <a:stretch>
            <a:fillRect/>
          </a:stretch>
        </p:blipFill>
        <p:spPr>
          <a:xfrm>
            <a:off x="1891027" y="1825625"/>
            <a:ext cx="3075945" cy="4351338"/>
          </a:xfrm>
        </p:spPr>
      </p:pic>
      <p:sp>
        <p:nvSpPr>
          <p:cNvPr id="4" name="Content Placeholder 3">
            <a:extLst>
              <a:ext uri="{FF2B5EF4-FFF2-40B4-BE49-F238E27FC236}">
                <a16:creationId xmlns:a16="http://schemas.microsoft.com/office/drawing/2014/main" id="{23FA79DB-B032-983F-9AE8-66937F201682}"/>
              </a:ext>
            </a:extLst>
          </p:cNvPr>
          <p:cNvSpPr>
            <a:spLocks noGrp="1"/>
          </p:cNvSpPr>
          <p:nvPr>
            <p:ph sz="half" idx="2"/>
          </p:nvPr>
        </p:nvSpPr>
        <p:spPr/>
        <p:txBody>
          <a:bodyPr/>
          <a:lstStyle/>
          <a:p>
            <a:r>
              <a:rPr lang="en-US" dirty="0">
                <a:latin typeface="Baskerville Old Face" panose="02020602080505020303" pitchFamily="18" charset="77"/>
              </a:rPr>
              <a:t>Holmes and Watson investigate a poison pen case</a:t>
            </a:r>
          </a:p>
          <a:p>
            <a:r>
              <a:rPr lang="en-US" dirty="0">
                <a:latin typeface="Baskerville Old Face" panose="02020602080505020303" pitchFamily="18" charset="77"/>
              </a:rPr>
              <a:t>Holmes uses typewriter analysis to identify the perpetrator</a:t>
            </a:r>
          </a:p>
        </p:txBody>
      </p:sp>
    </p:spTree>
    <p:extLst>
      <p:ext uri="{BB962C8B-B14F-4D97-AF65-F5344CB8AC3E}">
        <p14:creationId xmlns:p14="http://schemas.microsoft.com/office/powerpoint/2010/main" val="1983312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2805</TotalTime>
  <Words>877</Words>
  <Application>Microsoft Macintosh PowerPoint</Application>
  <PresentationFormat>Widescreen</PresentationFormat>
  <Paragraphs>86</Paragraphs>
  <Slides>16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Baskerville Old Face</vt:lpstr>
      <vt:lpstr>Book Antiqua</vt:lpstr>
      <vt:lpstr>Bookman Old Style</vt:lpstr>
      <vt:lpstr>Calibri</vt:lpstr>
      <vt:lpstr>Calibri Light</vt:lpstr>
      <vt:lpstr>Office Theme</vt:lpstr>
      <vt:lpstr>Sherlock Holmes – Forensics Pioneer by Thomas A. Burns, Jr. Five Miles from Anywhere, 3 June, 2023</vt:lpstr>
      <vt:lpstr>A Man of Science</vt:lpstr>
      <vt:lpstr>PowerPoint Presentation</vt:lpstr>
      <vt:lpstr>Other Instances of Forensics in the Canon</vt:lpstr>
      <vt:lpstr>Other Instances of Forensics in the Canon(cont.)</vt:lpstr>
      <vt:lpstr>Other Instances of Forensics in the Canon (cont.)</vt:lpstr>
      <vt:lpstr>My New Sherlock Holmes Collection</vt:lpstr>
      <vt:lpstr>10 Steps: The Adventure of the Persistent Pugilist</vt:lpstr>
      <vt:lpstr>10 Steps: Christmas at the Red Lion</vt:lpstr>
      <vt:lpstr>10 Steps: The Camberwell Poisoner</vt:lpstr>
      <vt:lpstr>Geographic Profiling</vt:lpstr>
      <vt:lpstr>10 Steps: Another Case of Identity</vt:lpstr>
      <vt:lpstr>10 Steps: The Horror in King Street</vt:lpstr>
      <vt:lpstr>10 Steps: The Witch of Ellenby</vt:lpstr>
      <vt:lpstr>Available in Paperback and as an E-book on Multiple Platforms</vt:lpstr>
      <vt:lpstr>I’ll leave you with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Sherlock Holmes – Forensics Pioneer</dc:title>
  <dc:creator>Editor</dc:creator>
  <cp:lastModifiedBy>Editor</cp:lastModifiedBy>
  <cp:revision>21</cp:revision>
  <dcterms:created xsi:type="dcterms:W3CDTF">2023-03-05T16:29:36Z</dcterms:created>
  <dcterms:modified xsi:type="dcterms:W3CDTF">2023-06-20T14:43:00Z</dcterms:modified>
</cp:coreProperties>
</file>